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1" r:id="rId49"/>
    <p:sldId id="272" r:id="rId50"/>
    <p:sldId id="273" r:id="rId51"/>
    <p:sldId id="274" r:id="rId52"/>
    <p:sldId id="275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rmorant Garamond" charset="1" panose="00000500000000000000"/>
      <p:regular r:id="rId10"/>
    </p:embeddedFont>
    <p:embeddedFont>
      <p:font typeface="Cormorant Garamond Bold" charset="1" panose="00000800000000000000"/>
      <p:regular r:id="rId11"/>
    </p:embeddedFont>
    <p:embeddedFont>
      <p:font typeface="Cormorant Garamond Italics" charset="1" panose="00000500000000000000"/>
      <p:regular r:id="rId12"/>
    </p:embeddedFont>
    <p:embeddedFont>
      <p:font typeface="Cormorant Garamond Bold Italics" charset="1" panose="00000800000000000000"/>
      <p:regular r:id="rId13"/>
    </p:embeddedFont>
    <p:embeddedFont>
      <p:font typeface="Cormorant Garamond Light" charset="1" panose="00000400000000000000"/>
      <p:regular r:id="rId14"/>
    </p:embeddedFont>
    <p:embeddedFont>
      <p:font typeface="Cormorant Garamond Light Italics" charset="1" panose="00000400000000000000"/>
      <p:regular r:id="rId15"/>
    </p:embeddedFont>
    <p:embeddedFont>
      <p:font typeface="Cormorant Garamond Medium" charset="1" panose="00000600000000000000"/>
      <p:regular r:id="rId16"/>
    </p:embeddedFont>
    <p:embeddedFont>
      <p:font typeface="Cormorant Garamond Medium Italics" charset="1" panose="00000600000000000000"/>
      <p:regular r:id="rId17"/>
    </p:embeddedFont>
    <p:embeddedFont>
      <p:font typeface="Cormorant Garamond Semi-Bold" charset="1" panose="00000700000000000000"/>
      <p:regular r:id="rId18"/>
    </p:embeddedFont>
    <p:embeddedFont>
      <p:font typeface="Cormorant Garamond Semi-Bold Italics" charset="1" panose="00000700000000000000"/>
      <p:regular r:id="rId19"/>
    </p:embeddedFont>
    <p:embeddedFont>
      <p:font typeface="Antonio" charset="1" panose="02000503000000000000"/>
      <p:regular r:id="rId20"/>
    </p:embeddedFont>
    <p:embeddedFont>
      <p:font typeface="Antonio Bold" charset="1" panose="02000803000000000000"/>
      <p:regular r:id="rId21"/>
    </p:embeddedFont>
    <p:embeddedFont>
      <p:font typeface="Antonio Italics" charset="1" panose="02000503000000000000"/>
      <p:regular r:id="rId22"/>
    </p:embeddedFont>
    <p:embeddedFont>
      <p:font typeface="Antonio Bold Italics" charset="1" panose="02000803000000000000"/>
      <p:regular r:id="rId23"/>
    </p:embeddedFont>
    <p:embeddedFont>
      <p:font typeface="Antonio Light" charset="1" panose="02000303000000000000"/>
      <p:regular r:id="rId24"/>
    </p:embeddedFont>
    <p:embeddedFont>
      <p:font typeface="Antonio Light Italics" charset="1" panose="02000303000000000000"/>
      <p:regular r:id="rId25"/>
    </p:embeddedFont>
    <p:embeddedFont>
      <p:font typeface="Antonio Ultra-Bold" charset="1" panose="02000803000000000000"/>
      <p:regular r:id="rId26"/>
    </p:embeddedFont>
    <p:embeddedFont>
      <p:font typeface="Antonio Ultra-Bold Italics" charset="1" panose="02000803000000000000"/>
      <p:regular r:id="rId27"/>
    </p:embeddedFont>
    <p:embeddedFont>
      <p:font typeface="Assistant" charset="1" panose="00000500000000000000"/>
      <p:regular r:id="rId28"/>
    </p:embeddedFont>
    <p:embeddedFont>
      <p:font typeface="Assistant Bold" charset="1" panose="00000800000000000000"/>
      <p:regular r:id="rId29"/>
    </p:embeddedFont>
    <p:embeddedFont>
      <p:font typeface="Assistant Extra-Light" charset="1" panose="00000300000000000000"/>
      <p:regular r:id="rId30"/>
    </p:embeddedFont>
    <p:embeddedFont>
      <p:font typeface="Assistant Light" charset="1" panose="00000400000000000000"/>
      <p:regular r:id="rId31"/>
    </p:embeddedFont>
    <p:embeddedFont>
      <p:font typeface="Assistant Semi-Bold" charset="1" panose="00000700000000000000"/>
      <p:regular r:id="rId32"/>
    </p:embeddedFont>
    <p:embeddedFont>
      <p:font typeface="Assistant Ultra-Bold" charset="1" panose="000009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46" Target="slides/slide13.xml" Type="http://schemas.openxmlformats.org/officeDocument/2006/relationships/slide"/><Relationship Id="rId47" Target="slides/slide14.xml" Type="http://schemas.openxmlformats.org/officeDocument/2006/relationships/slide"/><Relationship Id="rId48" Target="slides/slide15.xml" Type="http://schemas.openxmlformats.org/officeDocument/2006/relationships/slide"/><Relationship Id="rId49" Target="slides/slide16.xml" Type="http://schemas.openxmlformats.org/officeDocument/2006/relationships/slide"/><Relationship Id="rId5" Target="tableStyles.xml" Type="http://schemas.openxmlformats.org/officeDocument/2006/relationships/tableStyles"/><Relationship Id="rId50" Target="slides/slide17.xml" Type="http://schemas.openxmlformats.org/officeDocument/2006/relationships/slide"/><Relationship Id="rId51" Target="slides/slide18.xml" Type="http://schemas.openxmlformats.org/officeDocument/2006/relationships/slide"/><Relationship Id="rId52" Target="slides/slide19.xml" Type="http://schemas.openxmlformats.org/officeDocument/2006/relationships/slide"/><Relationship Id="rId53" Target="slides/slide2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580690"/>
            <a:ext cx="12109311" cy="1894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223"/>
              </a:lnSpc>
            </a:pPr>
            <a:r>
              <a:rPr lang="en-US" sz="14223" spc="-284">
                <a:solidFill>
                  <a:srgbClr val="111B1E"/>
                </a:solidFill>
                <a:latin typeface="Cormorant Garamond Bold"/>
              </a:rPr>
              <a:t>    EDGE AI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8671185"/>
            <a:ext cx="18288000" cy="2329395"/>
            <a:chOff x="0" y="0"/>
            <a:chExt cx="24384000" cy="310586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24384000" cy="3105860"/>
            </a:xfrm>
            <a:prstGeom prst="rect">
              <a:avLst/>
            </a:pr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109349" y="917530"/>
              <a:ext cx="9713608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spc="149">
                  <a:solidFill>
                    <a:srgbClr val="FFFFFF"/>
                  </a:solidFill>
                  <a:latin typeface="Assistant"/>
                </a:rPr>
                <a:t>Anish Sapkota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9825482" y="-140794"/>
            <a:ext cx="25347" cy="11612150"/>
          </a:xfrm>
          <a:prstGeom prst="rect">
            <a:avLst/>
          </a:prstGeom>
          <a:solidFill>
            <a:srgbClr val="111B1E">
              <a:alpha val="29804"/>
            </a:srgbClr>
          </a:solidFill>
        </p:spPr>
      </p:sp>
      <p:sp>
        <p:nvSpPr>
          <p:cNvPr name="AutoShape 7" id="7"/>
          <p:cNvSpPr/>
          <p:nvPr/>
        </p:nvSpPr>
        <p:spPr>
          <a:xfrm rot="0">
            <a:off x="16302482" y="-331294"/>
            <a:ext cx="25347" cy="11612150"/>
          </a:xfrm>
          <a:prstGeom prst="rect">
            <a:avLst/>
          </a:prstGeom>
          <a:solidFill>
            <a:srgbClr val="111B1E">
              <a:alpha val="29804"/>
            </a:srgbClr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9850829" y="-205275"/>
            <a:ext cx="8437171" cy="8904436"/>
          </a:xfrm>
          <a:custGeom>
            <a:avLst/>
            <a:gdLst/>
            <a:ahLst/>
            <a:cxnLst/>
            <a:rect r="r" b="b" t="t" l="l"/>
            <a:pathLst>
              <a:path h="8904436" w="8437171">
                <a:moveTo>
                  <a:pt x="0" y="0"/>
                </a:moveTo>
                <a:lnTo>
                  <a:pt x="8437171" y="0"/>
                </a:lnTo>
                <a:lnTo>
                  <a:pt x="8437171" y="8904436"/>
                </a:lnTo>
                <a:lnTo>
                  <a:pt x="0" y="8904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698" t="0" r="-49925" b="0"/>
            </a:stretch>
          </a:blipFill>
        </p:spPr>
      </p:sp>
      <p:sp>
        <p:nvSpPr>
          <p:cNvPr name="AutoShape 9" id="9"/>
          <p:cNvSpPr/>
          <p:nvPr/>
        </p:nvSpPr>
        <p:spPr>
          <a:xfrm rot="0">
            <a:off x="0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33953" y="0"/>
            <a:ext cx="25347" cy="11612150"/>
          </a:xfrm>
          <a:prstGeom prst="rect">
            <a:avLst/>
          </a:prstGeom>
          <a:solidFill>
            <a:srgbClr val="111B1E">
              <a:alpha val="29804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9004353" y="0"/>
            <a:ext cx="25347" cy="11612150"/>
          </a:xfrm>
          <a:prstGeom prst="rect">
            <a:avLst/>
          </a:prstGeom>
          <a:solidFill>
            <a:srgbClr val="111B1E">
              <a:alpha val="29804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0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  <p:sp>
        <p:nvSpPr>
          <p:cNvPr name="AutoShape 5" id="5"/>
          <p:cNvSpPr/>
          <p:nvPr/>
        </p:nvSpPr>
        <p:spPr>
          <a:xfrm rot="0">
            <a:off x="18135600" y="0"/>
            <a:ext cx="1181100" cy="11277600"/>
          </a:xfrm>
          <a:prstGeom prst="rect">
            <a:avLst/>
          </a:prstGeom>
          <a:solidFill>
            <a:srgbClr val="111B1E"/>
          </a:solidFill>
        </p:spPr>
      </p:sp>
      <p:sp>
        <p:nvSpPr>
          <p:cNvPr name="AutoShape 6" id="6"/>
          <p:cNvSpPr/>
          <p:nvPr/>
        </p:nvSpPr>
        <p:spPr>
          <a:xfrm rot="0">
            <a:off x="0" y="9568931"/>
            <a:ext cx="8559935" cy="718069"/>
          </a:xfrm>
          <a:prstGeom prst="rect">
            <a:avLst/>
          </a:prstGeom>
          <a:gradFill rotWithShape="true">
            <a:gsLst>
              <a:gs pos="0">
                <a:srgbClr val="000000">
                  <a:alpha val="100000"/>
                </a:srgbClr>
              </a:gs>
              <a:gs pos="100000">
                <a:srgbClr val="3533CD">
                  <a:alpha val="100000"/>
                </a:srgbClr>
              </a:gs>
            </a:gsLst>
            <a:lin ang="0"/>
          </a:gradFill>
        </p:spPr>
      </p:sp>
      <p:sp>
        <p:nvSpPr>
          <p:cNvPr name="Freeform 7" id="7"/>
          <p:cNvSpPr/>
          <p:nvPr/>
        </p:nvSpPr>
        <p:spPr>
          <a:xfrm flipH="false" flipV="false" rot="0">
            <a:off x="8559935" y="0"/>
            <a:ext cx="12361322" cy="10287000"/>
          </a:xfrm>
          <a:custGeom>
            <a:avLst/>
            <a:gdLst/>
            <a:ahLst/>
            <a:cxnLst/>
            <a:rect r="r" b="b" t="t" l="l"/>
            <a:pathLst>
              <a:path h="10287000" w="12361322">
                <a:moveTo>
                  <a:pt x="0" y="0"/>
                </a:moveTo>
                <a:lnTo>
                  <a:pt x="12361322" y="0"/>
                </a:lnTo>
                <a:lnTo>
                  <a:pt x="123613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972" t="0" r="-23972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2328858"/>
            <a:ext cx="7232645" cy="3745284"/>
            <a:chOff x="0" y="0"/>
            <a:chExt cx="9643527" cy="499371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76200"/>
              <a:ext cx="9643527" cy="3703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700"/>
                </a:lnSpc>
              </a:pPr>
              <a:r>
                <a:rPr lang="en-US" sz="9728">
                  <a:solidFill>
                    <a:srgbClr val="111B1E"/>
                  </a:solidFill>
                  <a:latin typeface="Cormorant Garamond Bold"/>
                </a:rPr>
                <a:t>Real-World </a:t>
              </a:r>
            </a:p>
            <a:p>
              <a:pPr>
                <a:lnSpc>
                  <a:spcPts val="10700"/>
                </a:lnSpc>
              </a:pPr>
              <a:r>
                <a:rPr lang="en-US" sz="9728">
                  <a:solidFill>
                    <a:srgbClr val="111B1E"/>
                  </a:solidFill>
                  <a:latin typeface="Cormorant Garamond Bold"/>
                </a:rPr>
                <a:t>Examples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187359"/>
              <a:ext cx="9643527" cy="806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07"/>
                </a:lnSpc>
              </a:pPr>
              <a:r>
                <a:rPr lang="en-US" sz="3648" spc="36">
                  <a:solidFill>
                    <a:srgbClr val="111B1E"/>
                  </a:solidFill>
                  <a:latin typeface="Assistant"/>
                </a:rPr>
                <a:t>Uses of edge AI in our life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329307" y="9163152"/>
            <a:ext cx="8359124" cy="921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1"/>
              </a:lnSpc>
              <a:spcBef>
                <a:spcPct val="0"/>
              </a:spcBef>
            </a:pPr>
            <a:r>
              <a:rPr lang="en-US" sz="6528">
                <a:solidFill>
                  <a:srgbClr val="FFFFFF"/>
                </a:solidFill>
                <a:latin typeface="Cormorant Garamond Bold"/>
              </a:rPr>
              <a:t>Autonomous Vehicle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859626"/>
          </a:xfrm>
          <a:custGeom>
            <a:avLst/>
            <a:gdLst/>
            <a:ahLst/>
            <a:cxnLst/>
            <a:rect r="r" b="b" t="t" l="l"/>
            <a:pathLst>
              <a:path h="10859626" w="18288000">
                <a:moveTo>
                  <a:pt x="0" y="0"/>
                </a:moveTo>
                <a:lnTo>
                  <a:pt x="18288000" y="0"/>
                </a:lnTo>
                <a:lnTo>
                  <a:pt x="18288000" y="10859626"/>
                </a:lnTo>
                <a:lnTo>
                  <a:pt x="0" y="1085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89" t="0" r="-941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9057057"/>
            <a:ext cx="9324775" cy="889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1"/>
              </a:lnSpc>
              <a:spcBef>
                <a:spcPct val="0"/>
              </a:spcBef>
            </a:pPr>
            <a:r>
              <a:rPr lang="en-US" sz="6328">
                <a:solidFill>
                  <a:srgbClr val="FFFFFF"/>
                </a:solidFill>
                <a:latin typeface="Cormorant Garamond Bold"/>
              </a:rPr>
              <a:t>Smart Survilleance Cameras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9057057"/>
            <a:ext cx="12025139" cy="889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1"/>
              </a:lnSpc>
              <a:spcBef>
                <a:spcPct val="0"/>
              </a:spcBef>
            </a:pPr>
            <a:r>
              <a:rPr lang="en-US" sz="6328">
                <a:solidFill>
                  <a:srgbClr val="FFFFFF"/>
                </a:solidFill>
                <a:latin typeface="Cormorant Garamond Bold"/>
              </a:rPr>
              <a:t>Remote Patient Monitoring System  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27" r="0" b="-902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8609" y="9315450"/>
            <a:ext cx="6404569" cy="93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1"/>
              </a:lnSpc>
              <a:spcBef>
                <a:spcPct val="0"/>
              </a:spcBef>
            </a:pPr>
            <a:r>
              <a:rPr lang="en-US" sz="6564">
                <a:solidFill>
                  <a:srgbClr val="FFFFFF"/>
                </a:solidFill>
                <a:latin typeface="Cormorant Garamond Bold"/>
              </a:rPr>
              <a:t>Smart Agriculture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03" t="0" r="-180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8609" y="9315450"/>
            <a:ext cx="4540032" cy="93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21"/>
              </a:lnSpc>
              <a:spcBef>
                <a:spcPct val="0"/>
              </a:spcBef>
            </a:pPr>
            <a:r>
              <a:rPr lang="en-US" sz="6564">
                <a:solidFill>
                  <a:srgbClr val="FFFFFF"/>
                </a:solidFill>
                <a:latin typeface="Cormorant Garamond Bold"/>
              </a:rPr>
              <a:t>Smart Home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560568" y="-362535"/>
            <a:ext cx="25347" cy="11612150"/>
          </a:xfrm>
          <a:prstGeom prst="rect">
            <a:avLst/>
          </a:prstGeom>
          <a:solidFill>
            <a:srgbClr val="111B1E">
              <a:alpha val="29804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8262653" y="-491123"/>
            <a:ext cx="25347" cy="11612150"/>
          </a:xfrm>
          <a:prstGeom prst="rect">
            <a:avLst/>
          </a:prstGeom>
          <a:solidFill>
            <a:srgbClr val="111B1E">
              <a:alpha val="29804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0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  <p:sp>
        <p:nvSpPr>
          <p:cNvPr name="AutoShape 5" id="5"/>
          <p:cNvSpPr/>
          <p:nvPr/>
        </p:nvSpPr>
        <p:spPr>
          <a:xfrm rot="0">
            <a:off x="9560568" y="9525667"/>
            <a:ext cx="8727432" cy="761333"/>
          </a:xfrm>
          <a:prstGeom prst="rect">
            <a:avLst/>
          </a:prstGeom>
          <a:gradFill rotWithShape="true">
            <a:gsLst>
              <a:gs pos="0">
                <a:srgbClr val="000000">
                  <a:alpha val="100000"/>
                </a:srgbClr>
              </a:gs>
              <a:gs pos="100000">
                <a:srgbClr val="3533CD">
                  <a:alpha val="100000"/>
                </a:srgbClr>
              </a:gs>
            </a:gsLst>
            <a:lin ang="0"/>
          </a:grad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9585915" cy="10287000"/>
          </a:xfrm>
          <a:custGeom>
            <a:avLst/>
            <a:gdLst/>
            <a:ahLst/>
            <a:cxnLst/>
            <a:rect r="r" b="b" t="t" l="l"/>
            <a:pathLst>
              <a:path h="10287000" w="9585915">
                <a:moveTo>
                  <a:pt x="0" y="0"/>
                </a:moveTo>
                <a:lnTo>
                  <a:pt x="9585915" y="0"/>
                </a:lnTo>
                <a:lnTo>
                  <a:pt x="958591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165" t="0" r="-30491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307961" y="2437018"/>
            <a:ext cx="7232645" cy="4332007"/>
            <a:chOff x="0" y="0"/>
            <a:chExt cx="9643527" cy="577601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76200"/>
              <a:ext cx="9643527" cy="18959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700"/>
                </a:lnSpc>
              </a:pPr>
              <a:r>
                <a:rPr lang="en-US" sz="9728">
                  <a:solidFill>
                    <a:srgbClr val="111B1E"/>
                  </a:solidFill>
                  <a:latin typeface="Cormorant Garamond Bold"/>
                </a:rPr>
                <a:t>Benefits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379982"/>
              <a:ext cx="9643527" cy="33960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87606" indent="-393803" lvl="1">
                <a:lnSpc>
                  <a:spcPts val="5107"/>
                </a:lnSpc>
                <a:buFont typeface="Arial"/>
                <a:buChar char="•"/>
              </a:pPr>
              <a:r>
                <a:rPr lang="en-US" sz="3648" spc="36">
                  <a:solidFill>
                    <a:srgbClr val="111B1E"/>
                  </a:solidFill>
                  <a:latin typeface="Assistant"/>
                </a:rPr>
                <a:t>Reduced Latency</a:t>
              </a:r>
            </a:p>
            <a:p>
              <a:pPr marL="787606" indent="-393803" lvl="1">
                <a:lnSpc>
                  <a:spcPts val="5107"/>
                </a:lnSpc>
                <a:buFont typeface="Arial"/>
                <a:buChar char="•"/>
              </a:pPr>
              <a:r>
                <a:rPr lang="en-US" sz="3648" spc="36">
                  <a:solidFill>
                    <a:srgbClr val="111B1E"/>
                  </a:solidFill>
                  <a:latin typeface="Assistant"/>
                </a:rPr>
                <a:t>Bandwidth Efficiency</a:t>
              </a:r>
            </a:p>
            <a:p>
              <a:pPr marL="787606" indent="-393803" lvl="1">
                <a:lnSpc>
                  <a:spcPts val="5107"/>
                </a:lnSpc>
                <a:buFont typeface="Arial"/>
                <a:buChar char="•"/>
              </a:pPr>
              <a:r>
                <a:rPr lang="en-US" sz="3648" spc="36">
                  <a:solidFill>
                    <a:srgbClr val="111B1E"/>
                  </a:solidFill>
                  <a:latin typeface="Assistant"/>
                </a:rPr>
                <a:t>Enhanced Privacy</a:t>
              </a:r>
            </a:p>
            <a:p>
              <a:pPr marL="787606" indent="-393803" lvl="1">
                <a:lnSpc>
                  <a:spcPts val="5107"/>
                </a:lnSpc>
                <a:buFont typeface="Arial"/>
                <a:buChar char="•"/>
              </a:pPr>
              <a:r>
                <a:rPr lang="en-US" sz="3648" spc="36">
                  <a:solidFill>
                    <a:srgbClr val="111B1E"/>
                  </a:solidFill>
                  <a:latin typeface="Assistant"/>
                </a:rPr>
                <a:t>Less dependence on clouds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17843553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560568" y="-362535"/>
            <a:ext cx="25347" cy="11612150"/>
          </a:xfrm>
          <a:prstGeom prst="rect">
            <a:avLst/>
          </a:prstGeom>
          <a:solidFill>
            <a:srgbClr val="111B1E">
              <a:alpha val="29804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8262653" y="-491123"/>
            <a:ext cx="25347" cy="11612150"/>
          </a:xfrm>
          <a:prstGeom prst="rect">
            <a:avLst/>
          </a:prstGeom>
          <a:solidFill>
            <a:srgbClr val="111B1E">
              <a:alpha val="29804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7843553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  <p:sp>
        <p:nvSpPr>
          <p:cNvPr name="AutoShape 5" id="5"/>
          <p:cNvSpPr/>
          <p:nvPr/>
        </p:nvSpPr>
        <p:spPr>
          <a:xfrm rot="0">
            <a:off x="9560568" y="9525667"/>
            <a:ext cx="8702085" cy="761333"/>
          </a:xfrm>
          <a:prstGeom prst="rect">
            <a:avLst/>
          </a:prstGeom>
          <a:gradFill rotWithShape="true">
            <a:gsLst>
              <a:gs pos="0">
                <a:srgbClr val="000000">
                  <a:alpha val="100000"/>
                </a:srgbClr>
              </a:gs>
              <a:gs pos="100000">
                <a:srgbClr val="3533CD">
                  <a:alpha val="100000"/>
                </a:srgbClr>
              </a:gs>
            </a:gsLst>
            <a:lin ang="0"/>
          </a:gradFill>
        </p:spPr>
      </p:sp>
      <p:sp>
        <p:nvSpPr>
          <p:cNvPr name="Freeform 6" id="6"/>
          <p:cNvSpPr/>
          <p:nvPr/>
        </p:nvSpPr>
        <p:spPr>
          <a:xfrm flipH="false" flipV="false" rot="0">
            <a:off x="-2715172" y="0"/>
            <a:ext cx="12275741" cy="10287000"/>
          </a:xfrm>
          <a:custGeom>
            <a:avLst/>
            <a:gdLst/>
            <a:ahLst/>
            <a:cxnLst/>
            <a:rect r="r" b="b" t="t" l="l"/>
            <a:pathLst>
              <a:path h="10287000" w="12275741">
                <a:moveTo>
                  <a:pt x="0" y="0"/>
                </a:moveTo>
                <a:lnTo>
                  <a:pt x="12275740" y="0"/>
                </a:lnTo>
                <a:lnTo>
                  <a:pt x="122757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543" t="0" r="-361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307961" y="2437018"/>
            <a:ext cx="7232645" cy="4332007"/>
            <a:chOff x="0" y="0"/>
            <a:chExt cx="9643527" cy="577601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76200"/>
              <a:ext cx="9643527" cy="18959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700"/>
                </a:lnSpc>
              </a:pPr>
              <a:r>
                <a:rPr lang="en-US" sz="9728">
                  <a:solidFill>
                    <a:srgbClr val="111B1E"/>
                  </a:solidFill>
                  <a:latin typeface="Cormorant Garamond Bold"/>
                </a:rPr>
                <a:t>Challenges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379982"/>
              <a:ext cx="9643527" cy="33960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87606" indent="-393803" lvl="1">
                <a:lnSpc>
                  <a:spcPts val="5107"/>
                </a:lnSpc>
                <a:buFont typeface="Arial"/>
                <a:buChar char="•"/>
              </a:pPr>
              <a:r>
                <a:rPr lang="en-US" sz="3648" spc="36">
                  <a:solidFill>
                    <a:srgbClr val="111B1E"/>
                  </a:solidFill>
                  <a:latin typeface="Assistant"/>
                </a:rPr>
                <a:t>Hardware and frameworks</a:t>
              </a:r>
            </a:p>
            <a:p>
              <a:pPr marL="787606" indent="-393803" lvl="1">
                <a:lnSpc>
                  <a:spcPts val="5107"/>
                </a:lnSpc>
                <a:buFont typeface="Arial"/>
                <a:buChar char="•"/>
              </a:pPr>
              <a:r>
                <a:rPr lang="en-US" sz="3648" spc="36">
                  <a:solidFill>
                    <a:srgbClr val="111B1E"/>
                  </a:solidFill>
                  <a:latin typeface="Assistant"/>
                </a:rPr>
                <a:t>Security and Privacy concern</a:t>
              </a:r>
            </a:p>
            <a:p>
              <a:pPr marL="787606" indent="-393803" lvl="1">
                <a:lnSpc>
                  <a:spcPts val="5107"/>
                </a:lnSpc>
                <a:buFont typeface="Arial"/>
                <a:buChar char="•"/>
              </a:pPr>
              <a:r>
                <a:rPr lang="en-US" sz="3648" spc="36">
                  <a:solidFill>
                    <a:srgbClr val="111B1E"/>
                  </a:solidFill>
                  <a:latin typeface="Assistant"/>
                </a:rPr>
                <a:t>AI deployment</a:t>
              </a:r>
            </a:p>
            <a:p>
              <a:pPr marL="787606" indent="-393803" lvl="1">
                <a:lnSpc>
                  <a:spcPts val="5107"/>
                </a:lnSpc>
                <a:buFont typeface="Arial"/>
                <a:buChar char="•"/>
              </a:pPr>
              <a:r>
                <a:rPr lang="en-US" sz="3648" spc="36">
                  <a:solidFill>
                    <a:srgbClr val="111B1E"/>
                  </a:solidFill>
                  <a:latin typeface="Assistant"/>
                </a:rPr>
                <a:t>Training Models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560568" y="-362535"/>
            <a:ext cx="25347" cy="11612150"/>
          </a:xfrm>
          <a:prstGeom prst="rect">
            <a:avLst/>
          </a:prstGeom>
          <a:solidFill>
            <a:srgbClr val="111B1E">
              <a:alpha val="29804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8262653" y="-491123"/>
            <a:ext cx="25347" cy="11612150"/>
          </a:xfrm>
          <a:prstGeom prst="rect">
            <a:avLst/>
          </a:prstGeom>
          <a:solidFill>
            <a:srgbClr val="111B1E">
              <a:alpha val="29804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7843553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  <p:sp>
        <p:nvSpPr>
          <p:cNvPr name="AutoShape 5" id="5"/>
          <p:cNvSpPr/>
          <p:nvPr/>
        </p:nvSpPr>
        <p:spPr>
          <a:xfrm rot="0">
            <a:off x="9560568" y="9525667"/>
            <a:ext cx="8727432" cy="761333"/>
          </a:xfrm>
          <a:prstGeom prst="rect">
            <a:avLst/>
          </a:prstGeom>
          <a:gradFill rotWithShape="true">
            <a:gsLst>
              <a:gs pos="0">
                <a:srgbClr val="000000">
                  <a:alpha val="100000"/>
                </a:srgbClr>
              </a:gs>
              <a:gs pos="100000">
                <a:srgbClr val="3533CD">
                  <a:alpha val="100000"/>
                </a:srgbClr>
              </a:gs>
            </a:gsLst>
            <a:lin ang="0"/>
          </a:gradFill>
        </p:spPr>
      </p:sp>
      <p:sp>
        <p:nvSpPr>
          <p:cNvPr name="Freeform 6" id="6"/>
          <p:cNvSpPr/>
          <p:nvPr/>
        </p:nvSpPr>
        <p:spPr>
          <a:xfrm flipH="false" flipV="false" rot="0">
            <a:off x="-940537" y="0"/>
            <a:ext cx="10943699" cy="10287000"/>
          </a:xfrm>
          <a:custGeom>
            <a:avLst/>
            <a:gdLst/>
            <a:ahLst/>
            <a:cxnLst/>
            <a:rect r="r" b="b" t="t" l="l"/>
            <a:pathLst>
              <a:path h="10287000" w="10943699">
                <a:moveTo>
                  <a:pt x="0" y="0"/>
                </a:moveTo>
                <a:lnTo>
                  <a:pt x="10943698" y="0"/>
                </a:lnTo>
                <a:lnTo>
                  <a:pt x="109436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068" t="0" r="-4369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307961" y="2437018"/>
            <a:ext cx="7232645" cy="4979426"/>
            <a:chOff x="0" y="0"/>
            <a:chExt cx="9643527" cy="663923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76200"/>
              <a:ext cx="9643527" cy="18959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700"/>
                </a:lnSpc>
              </a:pPr>
              <a:r>
                <a:rPr lang="en-US" sz="9728">
                  <a:solidFill>
                    <a:srgbClr val="111B1E"/>
                  </a:solidFill>
                  <a:latin typeface="Cormorant Garamond Bold"/>
                </a:rPr>
                <a:t>The Future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379982"/>
              <a:ext cx="9643527" cy="4259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87606" indent="-393803" lvl="1">
                <a:lnSpc>
                  <a:spcPts val="5107"/>
                </a:lnSpc>
                <a:buFont typeface="Arial"/>
                <a:buChar char="•"/>
              </a:pPr>
              <a:r>
                <a:rPr lang="en-US" sz="3648" spc="36">
                  <a:solidFill>
                    <a:srgbClr val="111B1E"/>
                  </a:solidFill>
                  <a:latin typeface="Assistant"/>
                </a:rPr>
                <a:t>Robotic Process Automations</a:t>
              </a:r>
            </a:p>
            <a:p>
              <a:pPr marL="787606" indent="-393803" lvl="1">
                <a:lnSpc>
                  <a:spcPts val="5107"/>
                </a:lnSpc>
                <a:buFont typeface="Arial"/>
                <a:buChar char="•"/>
              </a:pPr>
              <a:r>
                <a:rPr lang="en-US" sz="3648" spc="36">
                  <a:solidFill>
                    <a:srgbClr val="111B1E"/>
                  </a:solidFill>
                  <a:latin typeface="Assistant"/>
                </a:rPr>
                <a:t>Rise of super apps</a:t>
              </a:r>
            </a:p>
            <a:p>
              <a:pPr marL="787606" indent="-393803" lvl="1">
                <a:lnSpc>
                  <a:spcPts val="5107"/>
                </a:lnSpc>
                <a:buFont typeface="Arial"/>
                <a:buChar char="•"/>
              </a:pPr>
              <a:r>
                <a:rPr lang="en-US" sz="3648" spc="36">
                  <a:solidFill>
                    <a:srgbClr val="111B1E"/>
                  </a:solidFill>
                  <a:latin typeface="Assistant"/>
                </a:rPr>
                <a:t>Advancements in various industries</a:t>
              </a:r>
            </a:p>
            <a:p>
              <a:pPr marL="787606" indent="-393803" lvl="1">
                <a:lnSpc>
                  <a:spcPts val="5107"/>
                </a:lnSpc>
                <a:buFont typeface="Arial"/>
                <a:buChar char="•"/>
              </a:pPr>
              <a:r>
                <a:rPr lang="en-US" sz="3648" spc="36">
                  <a:solidFill>
                    <a:srgbClr val="111B1E"/>
                  </a:solidFill>
                  <a:latin typeface="Assistant"/>
                </a:rPr>
                <a:t>Neuromorphic Computing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560568" y="-362535"/>
            <a:ext cx="25347" cy="11612150"/>
          </a:xfrm>
          <a:prstGeom prst="rect">
            <a:avLst/>
          </a:prstGeom>
          <a:solidFill>
            <a:srgbClr val="111B1E">
              <a:alpha val="29804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8262653" y="-491123"/>
            <a:ext cx="25347" cy="11612150"/>
          </a:xfrm>
          <a:prstGeom prst="rect">
            <a:avLst/>
          </a:prstGeom>
          <a:solidFill>
            <a:srgbClr val="111B1E">
              <a:alpha val="29804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7843553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  <p:sp>
        <p:nvSpPr>
          <p:cNvPr name="AutoShape 5" id="5"/>
          <p:cNvSpPr/>
          <p:nvPr/>
        </p:nvSpPr>
        <p:spPr>
          <a:xfrm rot="0">
            <a:off x="9560568" y="9525667"/>
            <a:ext cx="8727432" cy="761333"/>
          </a:xfrm>
          <a:prstGeom prst="rect">
            <a:avLst/>
          </a:prstGeom>
          <a:gradFill rotWithShape="true">
            <a:gsLst>
              <a:gs pos="0">
                <a:srgbClr val="000000">
                  <a:alpha val="100000"/>
                </a:srgbClr>
              </a:gs>
              <a:gs pos="100000">
                <a:srgbClr val="3533CD">
                  <a:alpha val="100000"/>
                </a:srgbClr>
              </a:gs>
            </a:gsLst>
            <a:lin ang="0"/>
          </a:gradFill>
        </p:spPr>
      </p:sp>
      <p:sp>
        <p:nvSpPr>
          <p:cNvPr name="Freeform 6" id="6"/>
          <p:cNvSpPr/>
          <p:nvPr/>
        </p:nvSpPr>
        <p:spPr>
          <a:xfrm flipH="false" flipV="false" rot="0">
            <a:off x="-2441326" y="-141618"/>
            <a:ext cx="12001894" cy="10428618"/>
          </a:xfrm>
          <a:custGeom>
            <a:avLst/>
            <a:gdLst/>
            <a:ahLst/>
            <a:cxnLst/>
            <a:rect r="r" b="b" t="t" l="l"/>
            <a:pathLst>
              <a:path h="10428618" w="12001894">
                <a:moveTo>
                  <a:pt x="0" y="0"/>
                </a:moveTo>
                <a:lnTo>
                  <a:pt x="12001894" y="0"/>
                </a:lnTo>
                <a:lnTo>
                  <a:pt x="12001894" y="10428618"/>
                </a:lnTo>
                <a:lnTo>
                  <a:pt x="0" y="10428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094" t="0" r="-20718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307961" y="2437018"/>
            <a:ext cx="7232645" cy="3684589"/>
            <a:chOff x="0" y="0"/>
            <a:chExt cx="9643527" cy="491278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76200"/>
              <a:ext cx="9643527" cy="18959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700"/>
                </a:lnSpc>
              </a:pPr>
              <a:r>
                <a:rPr lang="en-US" sz="9728">
                  <a:solidFill>
                    <a:srgbClr val="111B1E"/>
                  </a:solidFill>
                  <a:latin typeface="Cormorant Garamond Bold"/>
                </a:rPr>
                <a:t>Conclusion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379982"/>
              <a:ext cx="9643527" cy="2532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87606" indent="-393803" lvl="1">
                <a:lnSpc>
                  <a:spcPts val="5107"/>
                </a:lnSpc>
                <a:buFont typeface="Arial"/>
                <a:buChar char="•"/>
              </a:pPr>
              <a:r>
                <a:rPr lang="en-US" sz="3648" spc="36">
                  <a:solidFill>
                    <a:srgbClr val="111B1E"/>
                  </a:solidFill>
                  <a:latin typeface="Assistant"/>
                </a:rPr>
                <a:t>More intelligent devices</a:t>
              </a:r>
            </a:p>
            <a:p>
              <a:pPr marL="787606" indent="-393803" lvl="1">
                <a:lnSpc>
                  <a:spcPts val="5107"/>
                </a:lnSpc>
                <a:buFont typeface="Arial"/>
                <a:buChar char="•"/>
              </a:pPr>
              <a:r>
                <a:rPr lang="en-US" sz="3648" spc="36">
                  <a:solidFill>
                    <a:srgbClr val="111B1E"/>
                  </a:solidFill>
                  <a:latin typeface="Assistant"/>
                </a:rPr>
                <a:t>Hardware-level security</a:t>
              </a:r>
            </a:p>
            <a:p>
              <a:pPr marL="787606" indent="-393803" lvl="1">
                <a:lnSpc>
                  <a:spcPts val="5107"/>
                </a:lnSpc>
                <a:buFont typeface="Arial"/>
                <a:buChar char="•"/>
              </a:pPr>
              <a:r>
                <a:rPr lang="en-US" sz="3648" spc="36">
                  <a:solidFill>
                    <a:srgbClr val="111B1E"/>
                  </a:solidFill>
                  <a:latin typeface="Assistant"/>
                </a:rPr>
                <a:t>Secured embedded systems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560568" y="-362535"/>
            <a:ext cx="25347" cy="11612150"/>
          </a:xfrm>
          <a:prstGeom prst="rect">
            <a:avLst/>
          </a:prstGeom>
          <a:solidFill>
            <a:srgbClr val="111B1E">
              <a:alpha val="29804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8262653" y="-491123"/>
            <a:ext cx="25347" cy="11612150"/>
          </a:xfrm>
          <a:prstGeom prst="rect">
            <a:avLst/>
          </a:prstGeom>
          <a:solidFill>
            <a:srgbClr val="111B1E">
              <a:alpha val="29804"/>
            </a:srgbClr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9560568" cy="10287000"/>
          </a:xfrm>
          <a:custGeom>
            <a:avLst/>
            <a:gdLst/>
            <a:ahLst/>
            <a:cxnLst/>
            <a:rect r="r" b="b" t="t" l="l"/>
            <a:pathLst>
              <a:path h="10287000" w="9560568">
                <a:moveTo>
                  <a:pt x="0" y="0"/>
                </a:moveTo>
                <a:lnTo>
                  <a:pt x="9560568" y="0"/>
                </a:lnTo>
                <a:lnTo>
                  <a:pt x="95605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95" t="0" r="-4902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307961" y="2437018"/>
            <a:ext cx="7232645" cy="3745284"/>
            <a:chOff x="0" y="0"/>
            <a:chExt cx="9643527" cy="499371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76200"/>
              <a:ext cx="9643527" cy="3703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700"/>
                </a:lnSpc>
              </a:pPr>
              <a:r>
                <a:rPr lang="en-US" sz="9728">
                  <a:solidFill>
                    <a:srgbClr val="111B1E"/>
                  </a:solidFill>
                  <a:latin typeface="Cormorant Garamond Bold"/>
                </a:rPr>
                <a:t>Edge Computing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187359"/>
              <a:ext cx="9643527" cy="806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07"/>
                </a:lnSpc>
              </a:pPr>
              <a:r>
                <a:rPr lang="en-US" sz="3648" spc="36">
                  <a:solidFill>
                    <a:srgbClr val="111B1E"/>
                  </a:solidFill>
                  <a:latin typeface="Assistant"/>
                </a:rPr>
                <a:t>At the edge of the network</a:t>
              </a: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0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  <p:sp>
        <p:nvSpPr>
          <p:cNvPr name="AutoShape 9" id="9"/>
          <p:cNvSpPr/>
          <p:nvPr/>
        </p:nvSpPr>
        <p:spPr>
          <a:xfrm rot="0">
            <a:off x="9560568" y="9525667"/>
            <a:ext cx="8727432" cy="2301420"/>
          </a:xfrm>
          <a:prstGeom prst="rect">
            <a:avLst/>
          </a:prstGeom>
          <a:gradFill rotWithShape="true">
            <a:gsLst>
              <a:gs pos="0">
                <a:srgbClr val="000000">
                  <a:alpha val="100000"/>
                </a:srgbClr>
              </a:gs>
              <a:gs pos="100000">
                <a:srgbClr val="3533CD">
                  <a:alpha val="100000"/>
                </a:srgbClr>
              </a:gs>
            </a:gsLst>
            <a:lin ang="0"/>
          </a:grad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4435" y="769183"/>
            <a:ext cx="16905574" cy="8748635"/>
          </a:xfrm>
          <a:custGeom>
            <a:avLst/>
            <a:gdLst/>
            <a:ahLst/>
            <a:cxnLst/>
            <a:rect r="r" b="b" t="t" l="l"/>
            <a:pathLst>
              <a:path h="8748635" w="16905574">
                <a:moveTo>
                  <a:pt x="0" y="0"/>
                </a:moveTo>
                <a:lnTo>
                  <a:pt x="16905574" y="0"/>
                </a:lnTo>
                <a:lnTo>
                  <a:pt x="16905574" y="8748634"/>
                </a:lnTo>
                <a:lnTo>
                  <a:pt x="0" y="8748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26861" y="769183"/>
            <a:ext cx="16905574" cy="8748635"/>
          </a:xfrm>
          <a:custGeom>
            <a:avLst/>
            <a:gdLst/>
            <a:ahLst/>
            <a:cxnLst/>
            <a:rect r="r" b="b" t="t" l="l"/>
            <a:pathLst>
              <a:path h="8748635" w="16905574">
                <a:moveTo>
                  <a:pt x="0" y="0"/>
                </a:moveTo>
                <a:lnTo>
                  <a:pt x="16905574" y="0"/>
                </a:lnTo>
                <a:lnTo>
                  <a:pt x="16905574" y="8748634"/>
                </a:lnTo>
                <a:lnTo>
                  <a:pt x="0" y="8748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91763" y="1091045"/>
            <a:ext cx="16104474" cy="8104909"/>
            <a:chOff x="0" y="0"/>
            <a:chExt cx="21472632" cy="10806546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>
              <a:alphaModFix amt="50000"/>
            </a:blip>
            <a:srcRect l="6042" t="16516" r="5712" b="16866"/>
            <a:stretch>
              <a:fillRect/>
            </a:stretch>
          </p:blipFill>
          <p:spPr>
            <a:xfrm flipH="false" flipV="false">
              <a:off x="0" y="0"/>
              <a:ext cx="21472632" cy="10806546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4172624" y="3972928"/>
            <a:ext cx="9942753" cy="236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10"/>
              </a:lnSpc>
            </a:pPr>
            <a:r>
              <a:rPr lang="en-US" sz="15771" spc="-425">
                <a:solidFill>
                  <a:srgbClr val="FFFFFF"/>
                </a:solidFill>
                <a:latin typeface="Antonio Bold"/>
              </a:rPr>
              <a:t>THANKYOU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560568" y="-362535"/>
            <a:ext cx="25347" cy="11612150"/>
          </a:xfrm>
          <a:prstGeom prst="rect">
            <a:avLst/>
          </a:prstGeom>
          <a:solidFill>
            <a:srgbClr val="111B1E">
              <a:alpha val="29804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8262653" y="-491123"/>
            <a:ext cx="25347" cy="11612150"/>
          </a:xfrm>
          <a:prstGeom prst="rect">
            <a:avLst/>
          </a:prstGeom>
          <a:solidFill>
            <a:srgbClr val="111B1E">
              <a:alpha val="29804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9560568" y="9525667"/>
            <a:ext cx="8702085" cy="2301420"/>
          </a:xfrm>
          <a:prstGeom prst="rect">
            <a:avLst/>
          </a:prstGeom>
          <a:gradFill rotWithShape="true">
            <a:gsLst>
              <a:gs pos="0">
                <a:srgbClr val="000000">
                  <a:alpha val="100000"/>
                </a:srgbClr>
              </a:gs>
              <a:gs pos="100000">
                <a:srgbClr val="3533CD">
                  <a:alpha val="100000"/>
                </a:srgbClr>
              </a:gs>
            </a:gsLst>
            <a:lin ang="0"/>
          </a:grad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9585915" cy="10287000"/>
          </a:xfrm>
          <a:custGeom>
            <a:avLst/>
            <a:gdLst/>
            <a:ahLst/>
            <a:cxnLst/>
            <a:rect r="r" b="b" t="t" l="l"/>
            <a:pathLst>
              <a:path h="10287000" w="9585915">
                <a:moveTo>
                  <a:pt x="0" y="0"/>
                </a:moveTo>
                <a:lnTo>
                  <a:pt x="9585915" y="0"/>
                </a:lnTo>
                <a:lnTo>
                  <a:pt x="958591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129" t="-2423" r="-30706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07961" y="2419846"/>
            <a:ext cx="7232645" cy="3745284"/>
            <a:chOff x="0" y="0"/>
            <a:chExt cx="9643527" cy="49937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76200"/>
              <a:ext cx="9643527" cy="3703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700"/>
                </a:lnSpc>
              </a:pPr>
              <a:r>
                <a:rPr lang="en-US" sz="9728">
                  <a:solidFill>
                    <a:srgbClr val="111B1E"/>
                  </a:solidFill>
                  <a:latin typeface="Cormorant Garamond Bold"/>
                </a:rPr>
                <a:t>Artificial Intelligence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187359"/>
              <a:ext cx="9643527" cy="806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07"/>
                </a:lnSpc>
              </a:pPr>
              <a:r>
                <a:rPr lang="en-US" sz="3648" spc="36">
                  <a:solidFill>
                    <a:srgbClr val="111B1E"/>
                  </a:solidFill>
                  <a:latin typeface="Assistant"/>
                </a:rPr>
                <a:t>Simulation of human intelligence </a:t>
              </a: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0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233953" y="0"/>
            <a:ext cx="25347" cy="11612150"/>
          </a:xfrm>
          <a:prstGeom prst="rect">
            <a:avLst/>
          </a:prstGeom>
          <a:solidFill>
            <a:srgbClr val="111B1E">
              <a:alpha val="29804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9004353" y="0"/>
            <a:ext cx="25347" cy="11612150"/>
          </a:xfrm>
          <a:prstGeom prst="rect">
            <a:avLst/>
          </a:prstGeom>
          <a:solidFill>
            <a:srgbClr val="111B1E">
              <a:alpha val="29804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0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  <p:sp>
        <p:nvSpPr>
          <p:cNvPr name="AutoShape 5" id="5"/>
          <p:cNvSpPr/>
          <p:nvPr/>
        </p:nvSpPr>
        <p:spPr>
          <a:xfrm rot="0">
            <a:off x="18135600" y="0"/>
            <a:ext cx="1181100" cy="11277600"/>
          </a:xfrm>
          <a:prstGeom prst="rect">
            <a:avLst/>
          </a:prstGeom>
          <a:solidFill>
            <a:srgbClr val="111B1E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8559935" y="0"/>
            <a:ext cx="9728065" cy="10287000"/>
          </a:xfrm>
          <a:custGeom>
            <a:avLst/>
            <a:gdLst/>
            <a:ahLst/>
            <a:cxnLst/>
            <a:rect r="r" b="b" t="t" l="l"/>
            <a:pathLst>
              <a:path h="10287000" w="9728065">
                <a:moveTo>
                  <a:pt x="0" y="0"/>
                </a:moveTo>
                <a:lnTo>
                  <a:pt x="9728065" y="0"/>
                </a:lnTo>
                <a:lnTo>
                  <a:pt x="97280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77" t="0" r="-48518" b="-12677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328858"/>
            <a:ext cx="7232645" cy="4392703"/>
            <a:chOff x="0" y="0"/>
            <a:chExt cx="9643527" cy="585693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76200"/>
              <a:ext cx="9643527" cy="3703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700"/>
                </a:lnSpc>
              </a:pPr>
              <a:r>
                <a:rPr lang="en-US" sz="9728">
                  <a:solidFill>
                    <a:srgbClr val="111B1E"/>
                  </a:solidFill>
                  <a:latin typeface="Cormorant Garamond Bold"/>
                </a:rPr>
                <a:t>Edge Intelligence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187359"/>
              <a:ext cx="9643527" cy="1669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07"/>
                </a:lnSpc>
              </a:pPr>
              <a:r>
                <a:rPr lang="en-US" sz="3648" spc="36">
                  <a:solidFill>
                    <a:srgbClr val="111B1E"/>
                  </a:solidFill>
                  <a:latin typeface="Assistant"/>
                </a:rPr>
                <a:t>Combination of Edge Computing and Artificial Intelligence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0" y="9568931"/>
            <a:ext cx="8559935" cy="718069"/>
          </a:xfrm>
          <a:prstGeom prst="rect">
            <a:avLst/>
          </a:prstGeom>
          <a:gradFill rotWithShape="true">
            <a:gsLst>
              <a:gs pos="0">
                <a:srgbClr val="000000">
                  <a:alpha val="100000"/>
                </a:srgbClr>
              </a:gs>
              <a:gs pos="100000">
                <a:srgbClr val="3533CD">
                  <a:alpha val="100000"/>
                </a:srgbClr>
              </a:gs>
            </a:gsLst>
            <a:lin ang="0"/>
          </a:grad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  <p:sp>
        <p:nvSpPr>
          <p:cNvPr name="AutoShape 3" id="3"/>
          <p:cNvSpPr/>
          <p:nvPr/>
        </p:nvSpPr>
        <p:spPr>
          <a:xfrm rot="0">
            <a:off x="0" y="9655459"/>
            <a:ext cx="18288000" cy="631541"/>
          </a:xfrm>
          <a:prstGeom prst="rect">
            <a:avLst/>
          </a:prstGeom>
          <a:gradFill rotWithShape="true">
            <a:gsLst>
              <a:gs pos="0">
                <a:srgbClr val="000000">
                  <a:alpha val="100000"/>
                </a:srgbClr>
              </a:gs>
              <a:gs pos="100000">
                <a:srgbClr val="3533CD">
                  <a:alpha val="100000"/>
                </a:srgbClr>
              </a:gs>
            </a:gsLst>
            <a:lin ang="0"/>
          </a:gradFill>
        </p:spPr>
      </p:sp>
      <p:sp>
        <p:nvSpPr>
          <p:cNvPr name="Freeform 4" id="4"/>
          <p:cNvSpPr/>
          <p:nvPr/>
        </p:nvSpPr>
        <p:spPr>
          <a:xfrm flipH="false" flipV="false" rot="0">
            <a:off x="5972754" y="449426"/>
            <a:ext cx="12162846" cy="8349225"/>
          </a:xfrm>
          <a:custGeom>
            <a:avLst/>
            <a:gdLst/>
            <a:ahLst/>
            <a:cxnLst/>
            <a:rect r="r" b="b" t="t" l="l"/>
            <a:pathLst>
              <a:path h="8349225" w="12162846">
                <a:moveTo>
                  <a:pt x="0" y="0"/>
                </a:moveTo>
                <a:lnTo>
                  <a:pt x="12162846" y="0"/>
                </a:lnTo>
                <a:lnTo>
                  <a:pt x="12162846" y="8349225"/>
                </a:lnTo>
                <a:lnTo>
                  <a:pt x="0" y="8349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6" r="-2991" b="-20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6059" y="2030520"/>
            <a:ext cx="4982913" cy="5282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70"/>
              </a:lnSpc>
            </a:pPr>
            <a:r>
              <a:rPr lang="en-US" sz="9428">
                <a:solidFill>
                  <a:srgbClr val="111B1E"/>
                </a:solidFill>
                <a:latin typeface="Cormorant Garamond Bold"/>
              </a:rPr>
              <a:t>HOW DOES EDGE AI WORK?</a:t>
            </a:r>
          </a:p>
        </p:txBody>
      </p:sp>
      <p:sp>
        <p:nvSpPr>
          <p:cNvPr name="AutoShape 6" id="6"/>
          <p:cNvSpPr/>
          <p:nvPr/>
        </p:nvSpPr>
        <p:spPr>
          <a:xfrm rot="5400000">
            <a:off x="-69543" y="1683722"/>
            <a:ext cx="19430" cy="11277600"/>
          </a:xfrm>
          <a:prstGeom prst="rect">
            <a:avLst/>
          </a:prstGeom>
          <a:solidFill>
            <a:srgbClr val="111B1E"/>
          </a:solid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65132" y="0"/>
            <a:ext cx="25347" cy="11612150"/>
          </a:xfrm>
          <a:prstGeom prst="rect">
            <a:avLst/>
          </a:prstGeom>
          <a:solidFill>
            <a:srgbClr val="111B1E">
              <a:alpha val="29804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7868900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9799893" cy="10287000"/>
          </a:xfrm>
          <a:custGeom>
            <a:avLst/>
            <a:gdLst/>
            <a:ahLst/>
            <a:cxnLst/>
            <a:rect r="r" b="b" t="t" l="l"/>
            <a:pathLst>
              <a:path h="10287000" w="9799893">
                <a:moveTo>
                  <a:pt x="0" y="0"/>
                </a:moveTo>
                <a:lnTo>
                  <a:pt x="9799893" y="0"/>
                </a:lnTo>
                <a:lnTo>
                  <a:pt x="97998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703" t="0" r="-1888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355307" y="9124840"/>
            <a:ext cx="5923043" cy="552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20"/>
              </a:lnSpc>
            </a:pPr>
            <a:r>
              <a:rPr lang="en-US" sz="3400" spc="204">
                <a:solidFill>
                  <a:srgbClr val="FFFFFF"/>
                </a:solidFill>
                <a:latin typeface="Assistant Semi-Bold"/>
              </a:rPr>
              <a:t>ROM GROUP 5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413682" y="2588442"/>
            <a:ext cx="7232645" cy="3587202"/>
            <a:chOff x="0" y="0"/>
            <a:chExt cx="9643527" cy="478293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85725"/>
              <a:ext cx="9643527" cy="3526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260"/>
                </a:lnSpc>
              </a:pPr>
              <a:r>
                <a:rPr lang="en-US" sz="9328">
                  <a:solidFill>
                    <a:srgbClr val="111B1E"/>
                  </a:solidFill>
                  <a:latin typeface="Cormorant Garamond Bold"/>
                </a:rPr>
                <a:t>Data Acquisition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020234"/>
              <a:ext cx="9643527" cy="762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27"/>
                </a:lnSpc>
              </a:pPr>
              <a:r>
                <a:rPr lang="en-US" sz="3448" spc="34">
                  <a:solidFill>
                    <a:srgbClr val="111B1E"/>
                  </a:solidFill>
                  <a:latin typeface="Assistant"/>
                </a:rPr>
                <a:t>Collection of data from sensors</a:t>
              </a: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9799893" y="9420035"/>
            <a:ext cx="8488107" cy="866965"/>
          </a:xfrm>
          <a:prstGeom prst="rect">
            <a:avLst/>
          </a:prstGeom>
          <a:gradFill rotWithShape="true">
            <a:gsLst>
              <a:gs pos="0">
                <a:srgbClr val="000000">
                  <a:alpha val="100000"/>
                </a:srgbClr>
              </a:gs>
              <a:gs pos="100000">
                <a:srgbClr val="3533CD">
                  <a:alpha val="100000"/>
                </a:srgbClr>
              </a:gs>
            </a:gsLst>
            <a:lin ang="0"/>
          </a:grad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65132" y="0"/>
            <a:ext cx="25347" cy="11612150"/>
          </a:xfrm>
          <a:prstGeom prst="rect">
            <a:avLst/>
          </a:prstGeom>
          <a:solidFill>
            <a:srgbClr val="111B1E">
              <a:alpha val="29804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7868900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1355307" y="9124840"/>
            <a:ext cx="5923043" cy="552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20"/>
              </a:lnSpc>
            </a:pPr>
            <a:r>
              <a:rPr lang="en-US" sz="3400" spc="204">
                <a:solidFill>
                  <a:srgbClr val="FFFFFF"/>
                </a:solidFill>
                <a:latin typeface="Assistant Semi-Bold"/>
              </a:rPr>
              <a:t>ROM GROUP 5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9799893" y="9420035"/>
            <a:ext cx="8488107" cy="866965"/>
          </a:xfrm>
          <a:prstGeom prst="rect">
            <a:avLst/>
          </a:prstGeom>
          <a:gradFill rotWithShape="true">
            <a:gsLst>
              <a:gs pos="0">
                <a:srgbClr val="000000">
                  <a:alpha val="100000"/>
                </a:srgbClr>
              </a:gs>
              <a:gs pos="100000">
                <a:srgbClr val="3533CD">
                  <a:alpha val="100000"/>
                </a:srgbClr>
              </a:gs>
            </a:gsLst>
            <a:lin ang="0"/>
          </a:grad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9799893" cy="10287000"/>
          </a:xfrm>
          <a:custGeom>
            <a:avLst/>
            <a:gdLst/>
            <a:ahLst/>
            <a:cxnLst/>
            <a:rect r="r" b="b" t="t" l="l"/>
            <a:pathLst>
              <a:path h="10287000" w="9799893">
                <a:moveTo>
                  <a:pt x="0" y="0"/>
                </a:moveTo>
                <a:lnTo>
                  <a:pt x="9799893" y="0"/>
                </a:lnTo>
                <a:lnTo>
                  <a:pt x="97998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29" t="0" r="-44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413682" y="2588442"/>
            <a:ext cx="7232645" cy="4196802"/>
            <a:chOff x="0" y="0"/>
            <a:chExt cx="9643527" cy="559573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85725"/>
              <a:ext cx="9643527" cy="3526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260"/>
                </a:lnSpc>
              </a:pPr>
              <a:r>
                <a:rPr lang="en-US" sz="9328">
                  <a:solidFill>
                    <a:srgbClr val="111B1E"/>
                  </a:solidFill>
                  <a:latin typeface="Cormorant Garamond Bold"/>
                </a:rPr>
                <a:t>Data Transmission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020234"/>
              <a:ext cx="9643527" cy="1575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27"/>
                </a:lnSpc>
              </a:pPr>
              <a:r>
                <a:rPr lang="en-US" sz="3448" spc="34">
                  <a:solidFill>
                    <a:srgbClr val="111B1E"/>
                  </a:solidFill>
                  <a:latin typeface="Assistant"/>
                </a:rPr>
                <a:t>Sending information to other components in network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868900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1355307" y="9124840"/>
            <a:ext cx="5923043" cy="552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20"/>
              </a:lnSpc>
            </a:pPr>
            <a:r>
              <a:rPr lang="en-US" sz="3400" spc="204">
                <a:solidFill>
                  <a:srgbClr val="FFFFFF"/>
                </a:solidFill>
                <a:latin typeface="Assistant Semi-Bold"/>
              </a:rPr>
              <a:t>ROM GROUP 5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9799893" y="9420035"/>
            <a:ext cx="8488107" cy="866965"/>
          </a:xfrm>
          <a:prstGeom prst="rect">
            <a:avLst/>
          </a:prstGeom>
          <a:gradFill rotWithShape="true">
            <a:gsLst>
              <a:gs pos="0">
                <a:srgbClr val="000000">
                  <a:alpha val="100000"/>
                </a:srgbClr>
              </a:gs>
              <a:gs pos="100000">
                <a:srgbClr val="3533CD">
                  <a:alpha val="100000"/>
                </a:srgbClr>
              </a:gs>
            </a:gsLst>
            <a:lin ang="0"/>
          </a:grad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9866396" cy="10287000"/>
          </a:xfrm>
          <a:custGeom>
            <a:avLst/>
            <a:gdLst/>
            <a:ahLst/>
            <a:cxnLst/>
            <a:rect r="r" b="b" t="t" l="l"/>
            <a:pathLst>
              <a:path h="10287000" w="9866396">
                <a:moveTo>
                  <a:pt x="0" y="0"/>
                </a:moveTo>
                <a:lnTo>
                  <a:pt x="9866396" y="0"/>
                </a:lnTo>
                <a:lnTo>
                  <a:pt x="98663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753" t="0" r="-24562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456946" y="1312152"/>
            <a:ext cx="7232645" cy="5492202"/>
            <a:chOff x="0" y="0"/>
            <a:chExt cx="9643527" cy="732293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85725"/>
              <a:ext cx="9643527" cy="5253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260"/>
                </a:lnSpc>
              </a:pPr>
              <a:r>
                <a:rPr lang="en-US" sz="9328">
                  <a:solidFill>
                    <a:srgbClr val="111B1E"/>
                  </a:solidFill>
                  <a:latin typeface="Cormorant Garamond Bold"/>
                </a:rPr>
                <a:t>Data Processing &amp; Management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747434"/>
              <a:ext cx="9643527" cy="1575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27"/>
                </a:lnSpc>
              </a:pPr>
              <a:r>
                <a:rPr lang="en-US" sz="3448" spc="34">
                  <a:solidFill>
                    <a:srgbClr val="111B1E"/>
                  </a:solidFill>
                  <a:latin typeface="Assistant"/>
                </a:rPr>
                <a:t>Deployment of AI algorithms on edge devices and Handling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868900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1355307" y="9124840"/>
            <a:ext cx="5923043" cy="552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20"/>
              </a:lnSpc>
            </a:pPr>
            <a:r>
              <a:rPr lang="en-US" sz="3400" spc="204">
                <a:solidFill>
                  <a:srgbClr val="FFFFFF"/>
                </a:solidFill>
                <a:latin typeface="Assistant Semi-Bold"/>
              </a:rPr>
              <a:t>ROM GROUP 5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9799893" y="9420035"/>
            <a:ext cx="8488107" cy="866965"/>
          </a:xfrm>
          <a:prstGeom prst="rect">
            <a:avLst/>
          </a:prstGeom>
          <a:gradFill rotWithShape="true">
            <a:gsLst>
              <a:gs pos="0">
                <a:srgbClr val="000000">
                  <a:alpha val="100000"/>
                </a:srgbClr>
              </a:gs>
              <a:gs pos="100000">
                <a:srgbClr val="3533CD">
                  <a:alpha val="100000"/>
                </a:srgbClr>
              </a:gs>
            </a:gsLst>
            <a:lin ang="0"/>
          </a:grad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129952"/>
            <a:ext cx="9799893" cy="10416952"/>
          </a:xfrm>
          <a:custGeom>
            <a:avLst/>
            <a:gdLst/>
            <a:ahLst/>
            <a:cxnLst/>
            <a:rect r="r" b="b" t="t" l="l"/>
            <a:pathLst>
              <a:path h="10416952" w="9799893">
                <a:moveTo>
                  <a:pt x="0" y="0"/>
                </a:moveTo>
                <a:lnTo>
                  <a:pt x="9799893" y="0"/>
                </a:lnTo>
                <a:lnTo>
                  <a:pt x="9799893" y="10416952"/>
                </a:lnTo>
                <a:lnTo>
                  <a:pt x="0" y="10416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28" t="-5412" r="-2713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499384" y="1375808"/>
            <a:ext cx="7232645" cy="5492202"/>
            <a:chOff x="0" y="0"/>
            <a:chExt cx="9643527" cy="732293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85725"/>
              <a:ext cx="9643527" cy="5253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260"/>
                </a:lnSpc>
              </a:pPr>
              <a:r>
                <a:rPr lang="en-US" sz="9328">
                  <a:solidFill>
                    <a:srgbClr val="111B1E"/>
                  </a:solidFill>
                  <a:latin typeface="Cormorant Garamond Bold"/>
                </a:rPr>
                <a:t>Data Analytics &amp;    Visualization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747434"/>
              <a:ext cx="9643527" cy="1575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27"/>
                </a:lnSpc>
              </a:pPr>
              <a:r>
                <a:rPr lang="en-US" sz="3448" spc="34">
                  <a:solidFill>
                    <a:srgbClr val="111B1E"/>
                  </a:solidFill>
                  <a:latin typeface="Assistant"/>
                </a:rPr>
                <a:t>Deployment of AI algorithms on edge devices and Handling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DAF5FQZf1Yw</dc:identifier>
  <dcterms:modified xsi:type="dcterms:W3CDTF">2011-08-01T06:04:30Z</dcterms:modified>
  <cp:revision>1</cp:revision>
  <dc:title>EDGE AI</dc:title>
</cp:coreProperties>
</file>